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87" r:id="rId4"/>
    <p:sldId id="276" r:id="rId5"/>
    <p:sldId id="282" r:id="rId6"/>
    <p:sldId id="274" r:id="rId7"/>
    <p:sldId id="283" r:id="rId8"/>
    <p:sldId id="277" r:id="rId9"/>
    <p:sldId id="284" r:id="rId10"/>
    <p:sldId id="278" r:id="rId11"/>
    <p:sldId id="288" r:id="rId12"/>
    <p:sldId id="285" r:id="rId13"/>
    <p:sldId id="28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C2819"/>
    <a:srgbClr val="4D4D4D"/>
    <a:srgbClr val="77777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727" autoAdjust="0"/>
    <p:restoredTop sz="94660"/>
  </p:normalViewPr>
  <p:slideViewPr>
    <p:cSldViewPr>
      <p:cViewPr varScale="1">
        <p:scale>
          <a:sx n="66" d="100"/>
          <a:sy n="66" d="100"/>
        </p:scale>
        <p:origin x="-2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49C692B-B06E-4B3D-9F14-59E2E632A7C0}" type="datetimeFigureOut">
              <a:rPr lang="en-US"/>
              <a:pPr>
                <a:defRPr/>
              </a:pPr>
              <a:t>4/1/2011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BB4C358-DA7F-4598-9415-1E348AB23B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886200"/>
            <a:ext cx="84582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648200"/>
            <a:ext cx="6400800" cy="685800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rgbClr val="0C2819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BA17D-8A5D-4D6C-87F3-5E5DCADCAE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28F19-4165-409D-B1B9-13D306880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97410-8E0B-4369-BF03-0C8728775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B11EE-9E57-4BA7-A4E8-3A103FAB2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76889-5205-479D-AD46-58F3A2E232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295400"/>
            <a:ext cx="29718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295400"/>
            <a:ext cx="29718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23FAB-9BE4-48C1-BBEC-1DCA77B68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1E9F2-692F-4986-9A9C-04745E987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8C22C-2C12-4CDA-8CBC-A8C0BD3BD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4ED64-3F45-4965-BC7D-4A716CF857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70934-4BC1-47A5-A1A2-CB4128C9D8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FF595-67AB-408A-AC87-E4E2278B6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90800" y="1295400"/>
            <a:ext cx="60960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FC7D87A-8A1B-466E-B0C5-A70CA5BCE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C281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C2819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C2819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C2819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C2819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C2819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C2819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C2819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C2819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16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16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16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16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" y="1214438"/>
            <a:ext cx="3635375" cy="36369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4797425"/>
            <a:ext cx="6018213" cy="774700"/>
          </a:xfrm>
        </p:spPr>
        <p:txBody>
          <a:bodyPr/>
          <a:lstStyle/>
          <a:p>
            <a:pPr eaLnBrk="1" hangingPunct="1">
              <a:defRPr/>
            </a:pPr>
            <a:r>
              <a:rPr lang="ro-RO" sz="2800" b="1" dirty="0" smtClean="0">
                <a:latin typeface="+mn-lt"/>
              </a:rPr>
              <a:t>Fii </a:t>
            </a:r>
            <a:r>
              <a:rPr lang="en-US" sz="2800" b="1" dirty="0" smtClean="0">
                <a:latin typeface="+mn-lt"/>
              </a:rPr>
              <a:t>OM, </a:t>
            </a:r>
            <a:r>
              <a:rPr lang="ro-RO" sz="2800" b="1" dirty="0" smtClean="0">
                <a:latin typeface="+mn-lt"/>
              </a:rPr>
              <a:t>nu arunca, DĂRUIEŞTE! </a:t>
            </a:r>
            <a:endParaRPr lang="en-US" sz="2800" b="1" dirty="0" smtClean="0">
              <a:latin typeface="+mn-lt"/>
            </a:endParaRPr>
          </a:p>
        </p:txBody>
      </p:sp>
      <p:pic>
        <p:nvPicPr>
          <p:cNvPr id="3076" name="Picture 4" descr="eco green c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2275" y="1916113"/>
            <a:ext cx="1803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6" descr="sigl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550" y="6169025"/>
            <a:ext cx="1008063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9" name="Rectangle 10"/>
          <p:cNvSpPr>
            <a:spLocks noChangeArrowheads="1"/>
          </p:cNvSpPr>
          <p:nvPr/>
        </p:nvSpPr>
        <p:spPr bwMode="auto">
          <a:xfrm>
            <a:off x="2143125" y="214313"/>
            <a:ext cx="66436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600" b="1">
                <a:solidFill>
                  <a:schemeClr val="bg1"/>
                </a:solidFill>
              </a:rPr>
              <a:t>Lu</a:t>
            </a:r>
            <a:r>
              <a:rPr lang="ro-RO" sz="3600" b="1">
                <a:solidFill>
                  <a:schemeClr val="bg1"/>
                </a:solidFill>
              </a:rPr>
              <a:t>na gesturilor ECO</a:t>
            </a:r>
          </a:p>
        </p:txBody>
      </p:sp>
      <p:pic>
        <p:nvPicPr>
          <p:cNvPr id="3080" name="Picture 8" descr="D:\NONA\stick\LUNA GESTURILOR ECO\2011\Afis\SIGLE\Primaria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95288" y="6137275"/>
            <a:ext cx="5048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 descr="D:\NONA\stick\LUNA GESTURILOR ECO\2011\Afis\SIGLE\TVR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8172450" y="6261100"/>
            <a:ext cx="760413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0" descr="D:\NONA\HDE\NONA\ECO GREEN CITY\SIGLE PARTENERI\sigle\salubris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51050" y="6165850"/>
            <a:ext cx="307975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o-RO" sz="3600" smtClean="0"/>
              <a:t>Asociaţia Ecologistă</a:t>
            </a:r>
            <a:r>
              <a:rPr lang="en-US" sz="3600" smtClean="0"/>
              <a:t> ECO GREEN CITY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1285875"/>
            <a:ext cx="6096000" cy="47688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o-RO" sz="2000" smtClean="0"/>
              <a:t>Împreună vom fi mai puternici!</a:t>
            </a:r>
          </a:p>
          <a:p>
            <a:pPr algn="ctr" eaLnBrk="1" hangingPunct="1">
              <a:buFontTx/>
              <a:buNone/>
            </a:pPr>
            <a:endParaRPr lang="ro-RO" sz="2000" smtClean="0"/>
          </a:p>
          <a:p>
            <a:pPr algn="ctr" eaLnBrk="1" hangingPunct="1">
              <a:buFontTx/>
              <a:buNone/>
            </a:pPr>
            <a:r>
              <a:rPr lang="ro-RO" sz="2000" b="0" smtClean="0"/>
              <a:t>Vă invităm să vă înscrieţi VOLUNTARI</a:t>
            </a:r>
          </a:p>
          <a:p>
            <a:pPr algn="ctr" eaLnBrk="1" hangingPunct="1">
              <a:buFontTx/>
              <a:buNone/>
            </a:pPr>
            <a:r>
              <a:rPr lang="ro-RO" sz="2000" b="0" smtClean="0"/>
              <a:t> în campania  </a:t>
            </a:r>
            <a:r>
              <a:rPr lang="ro-RO" sz="2000" smtClean="0"/>
              <a:t>“Luna gesturilor ECO!”</a:t>
            </a:r>
          </a:p>
          <a:p>
            <a:pPr algn="ctr" eaLnBrk="1" hangingPunct="1">
              <a:buFontTx/>
              <a:buNone/>
            </a:pPr>
            <a:endParaRPr lang="ro-RO" sz="2000" smtClean="0"/>
          </a:p>
          <a:p>
            <a:pPr algn="ctr" eaLnBrk="1" hangingPunct="1">
              <a:buFontTx/>
              <a:buNone/>
            </a:pPr>
            <a:r>
              <a:rPr lang="ro-RO" sz="2000" smtClean="0"/>
              <a:t>Calitatea vieţii noastre ne priveşte pe toţi, indiferent de etnie, religie </a:t>
            </a:r>
          </a:p>
          <a:p>
            <a:pPr algn="ctr" eaLnBrk="1" hangingPunct="1">
              <a:buFontTx/>
              <a:buNone/>
            </a:pPr>
            <a:r>
              <a:rPr lang="ro-RO" sz="2000" smtClean="0"/>
              <a:t>sau culoare politică!</a:t>
            </a:r>
          </a:p>
          <a:p>
            <a:pPr algn="ctr" eaLnBrk="1" hangingPunct="1">
              <a:buFontTx/>
              <a:buNone/>
            </a:pPr>
            <a:endParaRPr lang="ro-RO" sz="700" smtClean="0"/>
          </a:p>
          <a:p>
            <a:pPr algn="ctr" eaLnBrk="1" hangingPunct="1">
              <a:lnSpc>
                <a:spcPct val="150000"/>
              </a:lnSpc>
            </a:pPr>
            <a:endParaRPr lang="en-US" sz="2000" b="0" smtClean="0"/>
          </a:p>
        </p:txBody>
      </p:sp>
      <p:pic>
        <p:nvPicPr>
          <p:cNvPr id="12292" name="Picture 4" descr="eco green c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6215063"/>
            <a:ext cx="642938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o-RO" sz="3600" smtClean="0"/>
              <a:t>Asociaţia Ecologistă</a:t>
            </a:r>
            <a:r>
              <a:rPr lang="en-US" sz="3600" smtClean="0"/>
              <a:t> ECO GREEN CITY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836712"/>
            <a:ext cx="6096000" cy="5218013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sz="2000" dirty="0" smtClean="0">
                <a:solidFill>
                  <a:srgbClr val="008000"/>
                </a:solidFill>
              </a:rPr>
              <a:t>Luna </a:t>
            </a:r>
            <a:r>
              <a:rPr lang="en-US" sz="2000" dirty="0" err="1" smtClean="0">
                <a:solidFill>
                  <a:srgbClr val="008000"/>
                </a:solidFill>
              </a:rPr>
              <a:t>gesturilor</a:t>
            </a:r>
            <a:r>
              <a:rPr lang="en-US" sz="2000" dirty="0" smtClean="0">
                <a:solidFill>
                  <a:srgbClr val="008000"/>
                </a:solidFill>
              </a:rPr>
              <a:t> ECO 201</a:t>
            </a:r>
            <a:r>
              <a:rPr lang="ro-RO" sz="2000" dirty="0" smtClean="0">
                <a:solidFill>
                  <a:srgbClr val="008000"/>
                </a:solidFill>
              </a:rPr>
              <a:t>1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endParaRPr lang="ro-RO" sz="2000" dirty="0" smtClean="0">
              <a:solidFill>
                <a:srgbClr val="008000"/>
              </a:solidFill>
            </a:endParaRP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ro-RO" sz="2000" dirty="0" smtClean="0"/>
              <a:t>DATE DE CONTACT</a:t>
            </a:r>
            <a:r>
              <a:rPr lang="en-US" sz="2000" dirty="0" smtClean="0"/>
              <a:t> </a:t>
            </a:r>
            <a:r>
              <a:rPr lang="ro-RO" sz="2000" dirty="0" smtClean="0"/>
              <a:t>Coordonatori campanie :</a:t>
            </a:r>
            <a:r>
              <a:rPr lang="en-US" sz="2000" dirty="0" smtClean="0"/>
              <a:t> 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endParaRPr lang="ro-RO" sz="2000" dirty="0" smtClean="0"/>
          </a:p>
          <a:p>
            <a:pPr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ro-RO" sz="2000" dirty="0" smtClean="0"/>
              <a:t>Nona VELEŞCU, </a:t>
            </a:r>
            <a:r>
              <a:rPr lang="en-US" sz="2000" b="0" dirty="0" smtClean="0"/>
              <a:t>Pre</a:t>
            </a:r>
            <a:r>
              <a:rPr lang="ro-RO" sz="2000" b="0" dirty="0" smtClean="0"/>
              <a:t>ş</a:t>
            </a:r>
            <a:r>
              <a:rPr lang="en-US" sz="2000" b="0" dirty="0" err="1" smtClean="0"/>
              <a:t>edin</a:t>
            </a:r>
            <a:r>
              <a:rPr lang="ro-RO" sz="2000" b="0" dirty="0" smtClean="0"/>
              <a:t>te Asociaţia Părinţilor- Colegiul “Gh. Asachi” Iaşi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v"/>
            </a:pPr>
            <a:r>
              <a:rPr lang="ro-RO" sz="2000" dirty="0" smtClean="0"/>
              <a:t>Şef lucr. </a:t>
            </a:r>
            <a:r>
              <a:rPr lang="en-US" sz="2000" dirty="0" smtClean="0"/>
              <a:t>d</a:t>
            </a:r>
            <a:r>
              <a:rPr lang="ro-RO" sz="2000" dirty="0" smtClean="0"/>
              <a:t>r. Carmen Olguţa BREZULEANU</a:t>
            </a:r>
            <a:r>
              <a:rPr lang="en-US" sz="2000" dirty="0" smtClean="0"/>
              <a:t>, </a:t>
            </a:r>
            <a:r>
              <a:rPr lang="en-US" sz="2000" b="0" dirty="0" smtClean="0"/>
              <a:t>USAMV </a:t>
            </a:r>
            <a:r>
              <a:rPr lang="en-US" sz="2000" b="0" dirty="0" err="1" smtClean="0"/>
              <a:t>Ia</a:t>
            </a:r>
            <a:r>
              <a:rPr lang="ro-RO" sz="2000" b="0" dirty="0" smtClean="0"/>
              <a:t>ş</a:t>
            </a:r>
            <a:r>
              <a:rPr lang="en-US" sz="2000" b="0" dirty="0" err="1" smtClean="0"/>
              <a:t>i</a:t>
            </a:r>
            <a:r>
              <a:rPr lang="ro-RO" sz="2000" b="0" dirty="0" smtClean="0"/>
              <a:t> 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ro-RO" sz="2000" dirty="0" smtClean="0"/>
              <a:t>Tel:  0756316828</a:t>
            </a: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ro-RO" sz="2000" dirty="0" smtClean="0"/>
              <a:t>E-mail: eco</a:t>
            </a:r>
            <a:r>
              <a:rPr lang="en-US" sz="2000" dirty="0" smtClean="0"/>
              <a:t>_</a:t>
            </a:r>
            <a:r>
              <a:rPr lang="ro-RO" sz="2000" dirty="0" smtClean="0"/>
              <a:t>green</a:t>
            </a:r>
            <a:r>
              <a:rPr lang="en-US" sz="2000" dirty="0" smtClean="0"/>
              <a:t>_</a:t>
            </a:r>
            <a:r>
              <a:rPr lang="ro-RO" sz="2000" dirty="0" smtClean="0"/>
              <a:t>cit</a:t>
            </a:r>
            <a:r>
              <a:rPr lang="en-US" sz="2000" dirty="0" smtClean="0"/>
              <a:t>y@yahoo.com</a:t>
            </a:r>
          </a:p>
          <a:p>
            <a:pPr algn="ctr" eaLnBrk="1" hangingPunct="1">
              <a:lnSpc>
                <a:spcPct val="150000"/>
              </a:lnSpc>
            </a:pPr>
            <a:endParaRPr lang="en-US" sz="2000" b="0" dirty="0" smtClean="0"/>
          </a:p>
        </p:txBody>
      </p:sp>
      <p:pic>
        <p:nvPicPr>
          <p:cNvPr id="12292" name="Picture 4" descr="eco green c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6215063"/>
            <a:ext cx="642938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o-RO" sz="3600" smtClean="0"/>
              <a:t>Asociaţia Ecologistă</a:t>
            </a:r>
            <a:r>
              <a:rPr lang="en-US" sz="3600" smtClean="0"/>
              <a:t> ECO GREEN CITY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765175"/>
            <a:ext cx="6096000" cy="5289550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sz="2000" b="0" smtClean="0"/>
              <a:t>Imagini din campania </a:t>
            </a:r>
            <a:r>
              <a:rPr lang="en-US" sz="2000" smtClean="0"/>
              <a:t>Luna gesturilor ECO 2010</a:t>
            </a:r>
          </a:p>
        </p:txBody>
      </p:sp>
      <p:pic>
        <p:nvPicPr>
          <p:cNvPr id="13316" name="Picture 4" descr="eco green c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6215063"/>
            <a:ext cx="642938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2" descr="D:\NONA\stick\LUNA GESTURILOR ECO\2011\foto\Eco Gestures Month_June 2010 05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63713" y="3933825"/>
            <a:ext cx="33845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3" descr="D:\NONA\stick\LUNA GESTURILOR ECO\2011\foto\P220610_13.4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580063" y="1341438"/>
            <a:ext cx="3313112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5" descr="D:\NONA\stick\LUNA GESTURILOR ECO\2011\foto\SANY0224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763688" y="1340768"/>
            <a:ext cx="3360737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D:\NONA\stick\LUNA GESTURILOR ECO\2011\foto\P230610_09.10_[01]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580112" y="3861048"/>
            <a:ext cx="3312368" cy="24842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o-RO" sz="3600" smtClean="0"/>
              <a:t>Asociaţia Ecologistă</a:t>
            </a:r>
            <a:r>
              <a:rPr lang="en-US" sz="3600" smtClean="0"/>
              <a:t> ECO GREEN CITY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765175"/>
            <a:ext cx="6096000" cy="5289550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sz="2000" dirty="0" smtClean="0"/>
              <a:t>S</a:t>
            </a:r>
            <a:r>
              <a:rPr lang="ro-RO" sz="2000" dirty="0" smtClean="0"/>
              <a:t>ă</a:t>
            </a:r>
            <a:r>
              <a:rPr lang="en-US" sz="2000" dirty="0" smtClean="0"/>
              <a:t> </a:t>
            </a:r>
            <a:r>
              <a:rPr lang="en-US" sz="2000" dirty="0" err="1" smtClean="0"/>
              <a:t>dovedim</a:t>
            </a:r>
            <a:r>
              <a:rPr lang="en-US" sz="2000" dirty="0" smtClean="0"/>
              <a:t> c</a:t>
            </a:r>
            <a:r>
              <a:rPr lang="ro-RO" sz="2000" dirty="0" smtClean="0"/>
              <a:t>ă</a:t>
            </a:r>
            <a:r>
              <a:rPr lang="en-US" sz="2000" dirty="0" smtClean="0"/>
              <a:t> ne pas</a:t>
            </a:r>
            <a:r>
              <a:rPr lang="ro-RO" sz="2000" dirty="0" smtClean="0"/>
              <a:t>ă!</a:t>
            </a:r>
            <a:endParaRPr lang="en-US" sz="2000" dirty="0" smtClean="0"/>
          </a:p>
        </p:txBody>
      </p:sp>
      <p:pic>
        <p:nvPicPr>
          <p:cNvPr id="13316" name="Picture 4" descr="eco green c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6215063"/>
            <a:ext cx="642938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D:\NONA\stick\LUNA GESTURILOR ECO\2011\foto\P240610_09.5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771800" y="1323522"/>
            <a:ext cx="5976664" cy="4481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o-RO" sz="3600" smtClean="0"/>
              <a:t>Asociaţia Ecologistă</a:t>
            </a:r>
            <a:r>
              <a:rPr lang="en-US" sz="3600" smtClean="0"/>
              <a:t> ECO GREEN CITY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765175"/>
            <a:ext cx="6096000" cy="5360988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sz="2800" dirty="0" smtClean="0"/>
              <a:t>Lu</a:t>
            </a:r>
            <a:r>
              <a:rPr lang="ro-RO" sz="2800" dirty="0" smtClean="0"/>
              <a:t>na gesturilor ECO</a:t>
            </a:r>
            <a:r>
              <a:rPr lang="en-US" sz="2800" dirty="0" smtClean="0"/>
              <a:t> - 2011</a:t>
            </a:r>
            <a:endParaRPr lang="ro-RO" sz="2800" dirty="0" smtClean="0"/>
          </a:p>
          <a:p>
            <a:pPr marL="0" indent="0" algn="ctr" eaLnBrk="1" hangingPunct="1">
              <a:buFontTx/>
              <a:buNone/>
              <a:defRPr/>
            </a:pPr>
            <a:endParaRPr lang="ro-RO" sz="2800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ro-RO" sz="1800" b="0" dirty="0" smtClean="0"/>
              <a:t>Deviza sub care s</a:t>
            </a:r>
            <a:r>
              <a:rPr lang="en-US" sz="1800" b="0" dirty="0" smtClean="0"/>
              <a:t>e </a:t>
            </a:r>
            <a:r>
              <a:rPr lang="en-US" sz="1800" b="0" dirty="0" err="1" smtClean="0"/>
              <a:t>va</a:t>
            </a:r>
            <a:r>
              <a:rPr lang="ro-RO" sz="1800" b="0" dirty="0" smtClean="0"/>
              <a:t> desfăşura campania: </a:t>
            </a:r>
            <a:endParaRPr lang="en-US" sz="1800" b="0" dirty="0" smtClean="0"/>
          </a:p>
          <a:p>
            <a:pPr algn="ctr" eaLnBrk="1" hangingPunct="1">
              <a:buFontTx/>
              <a:buNone/>
              <a:defRPr/>
            </a:pPr>
            <a:r>
              <a:rPr lang="en-US" sz="1800" dirty="0" smtClean="0">
                <a:solidFill>
                  <a:srgbClr val="008000"/>
                </a:solidFill>
              </a:rPr>
              <a:t>“</a:t>
            </a:r>
            <a:r>
              <a:rPr lang="ro-RO" sz="1800" dirty="0" smtClean="0">
                <a:solidFill>
                  <a:srgbClr val="008000"/>
                </a:solidFill>
              </a:rPr>
              <a:t>Fii OM, nu arunca, DĂRUIEŞTE!”</a:t>
            </a:r>
          </a:p>
          <a:p>
            <a:pPr marL="1828800" lvl="4" indent="0" eaLnBrk="1" hangingPunct="1">
              <a:buFontTx/>
              <a:buNone/>
              <a:defRPr/>
            </a:pPr>
            <a:r>
              <a:rPr lang="ro-RO" sz="1800" b="0" dirty="0" smtClean="0"/>
              <a:t>            </a:t>
            </a:r>
          </a:p>
          <a:p>
            <a:pPr algn="just" eaLnBrk="1" hangingPunct="1">
              <a:buFontTx/>
              <a:buChar char="•"/>
              <a:defRPr/>
            </a:pPr>
            <a:r>
              <a:rPr lang="ro-RO" sz="1800" b="0" dirty="0" smtClean="0"/>
              <a:t>Perioada derulării: </a:t>
            </a:r>
            <a:r>
              <a:rPr lang="en-US" sz="1800" b="0" dirty="0" smtClean="0"/>
              <a:t>1 </a:t>
            </a:r>
            <a:r>
              <a:rPr lang="en-US" sz="1800" dirty="0" smtClean="0"/>
              <a:t>APRILIE  - 23 APRILIE 2011</a:t>
            </a:r>
            <a:endParaRPr lang="ro-RO" sz="1800" dirty="0" smtClean="0"/>
          </a:p>
          <a:p>
            <a:pPr algn="just" eaLnBrk="1" hangingPunct="1">
              <a:buFontTx/>
              <a:buNone/>
              <a:defRPr/>
            </a:pPr>
            <a:endParaRPr lang="ro-RO" sz="1800" dirty="0" smtClean="0"/>
          </a:p>
          <a:p>
            <a:pPr algn="just" eaLnBrk="1" hangingPunct="1">
              <a:buFontTx/>
              <a:buChar char="•"/>
              <a:defRPr/>
            </a:pPr>
            <a:r>
              <a:rPr lang="ro-RO" sz="1800" b="0" dirty="0" smtClean="0"/>
              <a:t>Campania </a:t>
            </a:r>
            <a:r>
              <a:rPr lang="en-US" sz="1800" b="0" dirty="0" smtClean="0"/>
              <a:t>se </a:t>
            </a:r>
            <a:r>
              <a:rPr lang="en-US" sz="1800" b="0" dirty="0" err="1" smtClean="0"/>
              <a:t>va</a:t>
            </a:r>
            <a:r>
              <a:rPr lang="en-US" sz="1800" b="0" dirty="0" smtClean="0"/>
              <a:t> </a:t>
            </a:r>
            <a:r>
              <a:rPr lang="ro-RO" sz="1800" b="0" dirty="0" smtClean="0"/>
              <a:t>desfăşura în parteneriat cu:</a:t>
            </a:r>
          </a:p>
          <a:p>
            <a:pPr lvl="1" algn="just" eaLnBrk="1" hangingPunct="1">
              <a:buFontTx/>
              <a:buChar char="•"/>
              <a:defRPr/>
            </a:pPr>
            <a:r>
              <a:rPr lang="ro-RO" sz="1800" b="0" dirty="0" smtClean="0"/>
              <a:t> </a:t>
            </a:r>
            <a:r>
              <a:rPr lang="ro-RO" sz="1800" dirty="0" smtClean="0"/>
              <a:t>Primăria municipiului Iaşi </a:t>
            </a:r>
          </a:p>
          <a:p>
            <a:pPr lvl="1" algn="just" eaLnBrk="1" hangingPunct="1">
              <a:buFontTx/>
              <a:buChar char="•"/>
              <a:defRPr/>
            </a:pPr>
            <a:r>
              <a:rPr lang="ro-RO" sz="1800" dirty="0" smtClean="0"/>
              <a:t>Garda Naţională de Mediu – Comisariatul regional Suceava</a:t>
            </a:r>
          </a:p>
          <a:p>
            <a:pPr lvl="1" algn="just" eaLnBrk="1" hangingPunct="1">
              <a:buFontTx/>
              <a:buChar char="•"/>
              <a:defRPr/>
            </a:pPr>
            <a:r>
              <a:rPr lang="ro-RO" sz="1800" dirty="0" smtClean="0"/>
              <a:t>S.C. Salubris S.A.</a:t>
            </a:r>
          </a:p>
          <a:p>
            <a:pPr lvl="1" algn="just" eaLnBrk="1" hangingPunct="1">
              <a:buFontTx/>
              <a:buNone/>
              <a:defRPr/>
            </a:pPr>
            <a:endParaRPr lang="ro-RO" sz="1800" dirty="0" smtClean="0"/>
          </a:p>
          <a:p>
            <a:pPr algn="just" eaLnBrk="1" hangingPunct="1">
              <a:buFontTx/>
              <a:buChar char="•"/>
              <a:defRPr/>
            </a:pPr>
            <a:r>
              <a:rPr lang="ro-RO" sz="1800" dirty="0" smtClean="0"/>
              <a:t>Partener media -  TVR – Studioul teritorial Iaşi</a:t>
            </a:r>
            <a:endParaRPr lang="en-US" sz="1800" dirty="0" smtClean="0"/>
          </a:p>
          <a:p>
            <a:pPr algn="just" eaLnBrk="1" hangingPunct="1">
              <a:buFontTx/>
              <a:buChar char="•"/>
              <a:defRPr/>
            </a:pPr>
            <a:endParaRPr lang="en-US" sz="1800" dirty="0" smtClean="0"/>
          </a:p>
          <a:p>
            <a:pPr algn="just" eaLnBrk="1" hangingPunct="1">
              <a:buFontTx/>
              <a:buChar char="•"/>
              <a:defRPr/>
            </a:pPr>
            <a:endParaRPr lang="ro-RO" sz="1800" dirty="0" smtClean="0"/>
          </a:p>
          <a:p>
            <a:pPr lvl="1" algn="just" eaLnBrk="1" hangingPunct="1">
              <a:buFontTx/>
              <a:buChar char="•"/>
              <a:defRPr/>
            </a:pPr>
            <a:endParaRPr lang="ro-RO" sz="1800" b="0" dirty="0" smtClean="0"/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endParaRPr lang="en-US" sz="1800" b="0" dirty="0" smtClean="0"/>
          </a:p>
        </p:txBody>
      </p:sp>
      <p:pic>
        <p:nvPicPr>
          <p:cNvPr id="4100" name="Picture 4" descr="eco green c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6215063"/>
            <a:ext cx="642938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o-RO" sz="3600" smtClean="0"/>
              <a:t>Asociaţia Ecologistă</a:t>
            </a:r>
            <a:r>
              <a:rPr lang="en-US" sz="3600" smtClean="0"/>
              <a:t> ECO GREEN CITY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875" y="692150"/>
            <a:ext cx="6130925" cy="5545138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sz="2800" dirty="0" smtClean="0"/>
              <a:t>Lu</a:t>
            </a:r>
            <a:r>
              <a:rPr lang="ro-RO" sz="2800" dirty="0" smtClean="0"/>
              <a:t>na gesturilor ECO – PARTENERI</a:t>
            </a:r>
            <a:endParaRPr lang="en-US" sz="2800" dirty="0" smtClean="0"/>
          </a:p>
          <a:p>
            <a:pPr marL="0" indent="0" algn="ctr" eaLnBrk="1" hangingPunct="1">
              <a:buFontTx/>
              <a:buNone/>
              <a:defRPr/>
            </a:pPr>
            <a:endParaRPr lang="ro-RO" sz="1000" dirty="0" smtClean="0"/>
          </a:p>
          <a:p>
            <a:pPr>
              <a:defRPr/>
            </a:pPr>
            <a:r>
              <a:rPr lang="ro-RO" sz="1800" b="0" dirty="0" smtClean="0"/>
              <a:t>Colegiul Tehnic „Gh. Asachi”,</a:t>
            </a:r>
            <a:endParaRPr lang="en-US" sz="1800" b="0" dirty="0" smtClean="0"/>
          </a:p>
          <a:p>
            <a:pPr>
              <a:defRPr/>
            </a:pPr>
            <a:r>
              <a:rPr lang="en-US" sz="1800" b="0" dirty="0" err="1" smtClean="0"/>
              <a:t>Universitatea</a:t>
            </a:r>
            <a:r>
              <a:rPr lang="en-US" sz="1800" b="0" dirty="0" smtClean="0"/>
              <a:t> de </a:t>
            </a:r>
            <a:r>
              <a:rPr lang="ro-RO" sz="1800" b="0" dirty="0" smtClean="0"/>
              <a:t>Ştiinţe Agricole şi Medicină Veterinară “I.I. de la Brad” Iaşi</a:t>
            </a:r>
            <a:endParaRPr lang="en-US" sz="1800" b="0" dirty="0" smtClean="0"/>
          </a:p>
          <a:p>
            <a:pPr>
              <a:defRPr/>
            </a:pPr>
            <a:r>
              <a:rPr lang="ro-RO" sz="1800" b="0" dirty="0" smtClean="0"/>
              <a:t>Liceul de Informatică „Gr. Moisil”</a:t>
            </a:r>
            <a:endParaRPr lang="en-US" sz="1800" b="0" dirty="0" smtClean="0"/>
          </a:p>
          <a:p>
            <a:pPr>
              <a:defRPr/>
            </a:pPr>
            <a:r>
              <a:rPr lang="ro-RO" sz="1800" b="0" dirty="0" smtClean="0"/>
              <a:t>Colegiul Agricol şi de Industrie Alimentară „V. Adamachi”</a:t>
            </a:r>
            <a:endParaRPr lang="en-US" sz="1800" b="0" dirty="0" smtClean="0"/>
          </a:p>
          <a:p>
            <a:pPr>
              <a:defRPr/>
            </a:pPr>
            <a:r>
              <a:rPr lang="ro-RO" sz="1800" b="0" dirty="0" smtClean="0"/>
              <a:t>Grupul Şcolar „Radu Cernătescu” </a:t>
            </a:r>
            <a:endParaRPr lang="en-US" sz="1800" b="0" dirty="0" smtClean="0"/>
          </a:p>
          <a:p>
            <a:pPr>
              <a:defRPr/>
            </a:pPr>
            <a:r>
              <a:rPr lang="ro-RO" sz="1800" b="0" dirty="0" smtClean="0"/>
              <a:t>Şcoala generală nr. 15 „Ştefan Bârsănescu”</a:t>
            </a:r>
            <a:endParaRPr lang="en-US" sz="1800" b="0" dirty="0" smtClean="0"/>
          </a:p>
          <a:p>
            <a:pPr>
              <a:defRPr/>
            </a:pPr>
            <a:r>
              <a:rPr lang="ro-RO" sz="1800" b="0" dirty="0" smtClean="0"/>
              <a:t>Şcoala generală nr. 34 „I. Simionescu”, </a:t>
            </a:r>
            <a:endParaRPr lang="en-US" sz="1800" b="0" dirty="0" smtClean="0"/>
          </a:p>
          <a:p>
            <a:pPr>
              <a:defRPr/>
            </a:pPr>
            <a:r>
              <a:rPr lang="ro-RO" sz="1800" b="0" dirty="0" smtClean="0"/>
              <a:t>Şcoala generală nr. 40 „A. Russo”</a:t>
            </a:r>
            <a:endParaRPr lang="en-US" sz="1800" b="0" dirty="0" smtClean="0"/>
          </a:p>
          <a:p>
            <a:pPr>
              <a:defRPr/>
            </a:pPr>
            <a:r>
              <a:rPr lang="ro-RO" sz="1800" b="0" dirty="0" smtClean="0"/>
              <a:t>Şcoala generală nr. 14 „Gh. Mârzescu” </a:t>
            </a:r>
            <a:endParaRPr lang="en-US" sz="1800" b="0" dirty="0" smtClean="0"/>
          </a:p>
          <a:p>
            <a:pPr>
              <a:defRPr/>
            </a:pPr>
            <a:r>
              <a:rPr lang="ro-RO" sz="1800" b="0" dirty="0" smtClean="0"/>
              <a:t>Palatul Copiilor</a:t>
            </a:r>
            <a:endParaRPr lang="en-US" sz="1800" b="0" dirty="0" smtClean="0"/>
          </a:p>
          <a:p>
            <a:pPr>
              <a:defRPr/>
            </a:pPr>
            <a:r>
              <a:rPr lang="ro-RO" sz="1800" b="0" dirty="0" smtClean="0"/>
              <a:t>Parohia Sf. Ioan Botezătorul Bucum </a:t>
            </a:r>
            <a:endParaRPr lang="en-US" sz="1800" b="0" dirty="0" smtClean="0"/>
          </a:p>
          <a:p>
            <a:pPr>
              <a:defRPr/>
            </a:pPr>
            <a:r>
              <a:rPr lang="ro-RO" sz="1800" b="0" dirty="0" smtClean="0"/>
              <a:t>Parohia Toma Cozma</a:t>
            </a:r>
            <a:endParaRPr lang="en-US" sz="1800" b="0" dirty="0" smtClean="0"/>
          </a:p>
          <a:p>
            <a:pPr algn="just" eaLnBrk="1" hangingPunct="1">
              <a:buFontTx/>
              <a:buChar char="•"/>
              <a:defRPr/>
            </a:pPr>
            <a:endParaRPr lang="en-US" sz="1800" dirty="0" smtClean="0"/>
          </a:p>
          <a:p>
            <a:pPr algn="just" eaLnBrk="1" hangingPunct="1">
              <a:buFontTx/>
              <a:buChar char="•"/>
              <a:defRPr/>
            </a:pPr>
            <a:endParaRPr lang="ro-RO" sz="1800" dirty="0" smtClean="0"/>
          </a:p>
          <a:p>
            <a:pPr lvl="1" algn="just" eaLnBrk="1" hangingPunct="1">
              <a:buFontTx/>
              <a:buChar char="•"/>
              <a:defRPr/>
            </a:pPr>
            <a:endParaRPr lang="ro-RO" sz="1800" b="0" dirty="0" smtClean="0"/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endParaRPr lang="en-US" sz="1800" b="0" dirty="0" smtClean="0"/>
          </a:p>
        </p:txBody>
      </p:sp>
      <p:pic>
        <p:nvPicPr>
          <p:cNvPr id="5124" name="Picture 4" descr="eco green c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6215063"/>
            <a:ext cx="642938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o-RO" sz="3600" smtClean="0"/>
              <a:t>Asociaţia Ecologistă</a:t>
            </a:r>
            <a:r>
              <a:rPr lang="en-US" sz="3600" smtClean="0"/>
              <a:t> ECO GREEN CITY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1357313"/>
            <a:ext cx="6096000" cy="4768850"/>
          </a:xfrm>
        </p:spPr>
        <p:txBody>
          <a:bodyPr/>
          <a:lstStyle/>
          <a:p>
            <a:pPr algn="just" eaLnBrk="1" hangingPunct="1">
              <a:buClr>
                <a:srgbClr val="00B050"/>
              </a:buClr>
              <a:buFont typeface="Arial" pitchFamily="34" charset="0"/>
              <a:buChar char="•"/>
              <a:defRPr/>
            </a:pPr>
            <a:r>
              <a:rPr lang="ro-RO" sz="1800" dirty="0" smtClean="0"/>
              <a:t>Scopul proiectului </a:t>
            </a:r>
            <a:r>
              <a:rPr lang="ro-RO" sz="1800" b="0" dirty="0" smtClean="0"/>
              <a:t>este de </a:t>
            </a:r>
            <a:r>
              <a:rPr lang="ro-RO" sz="1800" u="sng" dirty="0" smtClean="0"/>
              <a:t>a păstra obiectele utilizabile în afara gropii de gunoi. </a:t>
            </a:r>
          </a:p>
          <a:p>
            <a:pPr algn="just" eaLnBrk="1" hangingPunct="1">
              <a:buClr>
                <a:srgbClr val="00B050"/>
              </a:buClr>
              <a:buNone/>
              <a:defRPr/>
            </a:pPr>
            <a:endParaRPr lang="ro-RO" sz="1800" b="0" dirty="0"/>
          </a:p>
          <a:p>
            <a:pPr algn="just" eaLnBrk="1" hangingPunct="1">
              <a:buClr>
                <a:srgbClr val="00B050"/>
              </a:buClr>
              <a:buFont typeface="Arial" pitchFamily="34" charset="0"/>
              <a:buChar char="•"/>
              <a:defRPr/>
            </a:pPr>
            <a:r>
              <a:rPr lang="ro-RO" sz="1800" dirty="0" smtClean="0">
                <a:solidFill>
                  <a:srgbClr val="008000"/>
                </a:solidFill>
              </a:rPr>
              <a:t>Ne propunem să convingem polulaţia că regolosirea bunurilor este mai indicată decât aruncarea la gunoi.</a:t>
            </a:r>
          </a:p>
          <a:p>
            <a:pPr algn="just" eaLnBrk="1" hangingPunct="1">
              <a:buClr>
                <a:srgbClr val="00B050"/>
              </a:buClr>
              <a:buFont typeface="Arial" pitchFamily="34" charset="0"/>
              <a:buChar char="•"/>
              <a:defRPr/>
            </a:pPr>
            <a:endParaRPr lang="ro-RO" sz="1800" b="0" dirty="0" smtClean="0"/>
          </a:p>
          <a:p>
            <a:pPr algn="just" eaLnBrk="1" hangingPunct="1">
              <a:buClr>
                <a:srgbClr val="00B050"/>
              </a:buClr>
              <a:buFont typeface="Arial" pitchFamily="34" charset="0"/>
              <a:buChar char="•"/>
              <a:defRPr/>
            </a:pPr>
            <a:r>
              <a:rPr lang="ro-RO" sz="1800" b="0" dirty="0" smtClean="0"/>
              <a:t>Vom organiza acţiuni de </a:t>
            </a:r>
            <a:r>
              <a:rPr lang="ro-RO" sz="1800" dirty="0" smtClean="0"/>
              <a:t>colectare a obiectelor care sunt încă utilizabile</a:t>
            </a:r>
            <a:r>
              <a:rPr lang="ro-RO" sz="1800" b="0" dirty="0" smtClean="0"/>
              <a:t>,  </a:t>
            </a:r>
            <a:r>
              <a:rPr lang="ro-RO" sz="1800" dirty="0" smtClean="0">
                <a:solidFill>
                  <a:srgbClr val="008000"/>
                </a:solidFill>
              </a:rPr>
              <a:t>cu scopul de a fi donate unor persoane  ce se confruntă cu dificultăţi financiare, în special elevi şi studenţi.</a:t>
            </a:r>
          </a:p>
          <a:p>
            <a:pPr algn="just" eaLnBrk="1" hangingPunct="1">
              <a:buClr>
                <a:srgbClr val="00B050"/>
              </a:buClr>
              <a:buFont typeface="Arial" pitchFamily="34" charset="0"/>
              <a:buChar char="•"/>
              <a:defRPr/>
            </a:pPr>
            <a:endParaRPr lang="ro-RO" sz="1800" b="0" dirty="0"/>
          </a:p>
          <a:p>
            <a:pPr algn="just" eaLnBrk="1" hangingPunct="1">
              <a:buClr>
                <a:srgbClr val="00B050"/>
              </a:buClr>
              <a:buFont typeface="Arial" pitchFamily="34" charset="0"/>
              <a:buChar char="•"/>
              <a:defRPr/>
            </a:pPr>
            <a:endParaRPr lang="ro-RO" sz="1800" b="0" dirty="0" smtClean="0"/>
          </a:p>
          <a:p>
            <a:pPr eaLnBrk="1" hangingPunct="1">
              <a:buClr>
                <a:srgbClr val="00B050"/>
              </a:buClr>
              <a:buFont typeface="Arial" pitchFamily="34" charset="0"/>
              <a:buChar char="•"/>
              <a:defRPr/>
            </a:pPr>
            <a:endParaRPr lang="ro-RO" sz="1600" b="0" dirty="0"/>
          </a:p>
          <a:p>
            <a:pPr eaLnBrk="1" hangingPunct="1">
              <a:buClr>
                <a:srgbClr val="00B050"/>
              </a:buClr>
              <a:buFont typeface="Arial" pitchFamily="34" charset="0"/>
              <a:buChar char="•"/>
              <a:defRPr/>
            </a:pPr>
            <a:endParaRPr lang="ro-RO" sz="1600" b="0" dirty="0" smtClean="0"/>
          </a:p>
          <a:p>
            <a:pPr marL="0" indent="0" eaLnBrk="1" hangingPunct="1">
              <a:buFontTx/>
              <a:buNone/>
              <a:defRPr/>
            </a:pPr>
            <a:r>
              <a:rPr lang="pt-BR" sz="1800" dirty="0" smtClean="0"/>
              <a:t> </a:t>
            </a:r>
            <a:br>
              <a:rPr lang="pt-BR" sz="1800" dirty="0" smtClean="0"/>
            </a:br>
            <a:endParaRPr lang="en-US" sz="1800" b="0" dirty="0" smtClean="0"/>
          </a:p>
          <a:p>
            <a:pPr eaLnBrk="1" hangingPunct="1">
              <a:defRPr/>
            </a:pPr>
            <a:endParaRPr lang="en-US" sz="1800" dirty="0" smtClean="0"/>
          </a:p>
        </p:txBody>
      </p:sp>
      <p:pic>
        <p:nvPicPr>
          <p:cNvPr id="6148" name="Picture 4" descr="eco green c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6215063"/>
            <a:ext cx="642938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o-RO" sz="3600" smtClean="0"/>
              <a:t>Asociaţia Ecologistă</a:t>
            </a:r>
            <a:r>
              <a:rPr lang="en-US" sz="3600" smtClean="0"/>
              <a:t> ECO GREEN CITY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836613"/>
            <a:ext cx="6229350" cy="528955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endParaRPr lang="ro-RO" sz="800" dirty="0" smtClean="0"/>
          </a:p>
          <a:p>
            <a:pPr algn="just" eaLnBrk="1" hangingPunct="1">
              <a:lnSpc>
                <a:spcPct val="150000"/>
              </a:lnSpc>
            </a:pPr>
            <a:r>
              <a:rPr lang="ro-RO" sz="1800" b="0" dirty="0" smtClean="0"/>
              <a:t>Proiectul are o puternică </a:t>
            </a:r>
            <a:r>
              <a:rPr lang="ro-RO" sz="1800" dirty="0" smtClean="0"/>
              <a:t>latură educativă</a:t>
            </a:r>
            <a:r>
              <a:rPr lang="ro-RO" sz="1800" b="0" dirty="0" smtClean="0"/>
              <a:t>, motivându-i pe oameni să facă gesturi generoase,  să renunţe la bunurile pe care nu le mai folosesc, şi să le ofere persoanelor care </a:t>
            </a:r>
            <a:r>
              <a:rPr lang="en-US" sz="1800" b="0" dirty="0" smtClean="0"/>
              <a:t>au </a:t>
            </a:r>
            <a:r>
              <a:rPr lang="en-US" sz="1800" b="0" dirty="0" err="1" smtClean="0"/>
              <a:t>nevoie</a:t>
            </a:r>
            <a:r>
              <a:rPr lang="en-US" sz="1800" b="0" dirty="0" smtClean="0"/>
              <a:t> de </a:t>
            </a:r>
            <a:r>
              <a:rPr lang="en-US" sz="1800" b="0" dirty="0" err="1" smtClean="0"/>
              <a:t>sprijinul</a:t>
            </a:r>
            <a:r>
              <a:rPr lang="en-US" sz="1800" b="0" dirty="0" smtClean="0"/>
              <a:t> </a:t>
            </a:r>
            <a:r>
              <a:rPr lang="en-US" sz="1800" b="0" dirty="0" err="1" smtClean="0"/>
              <a:t>nostru</a:t>
            </a:r>
            <a:r>
              <a:rPr lang="ro-RO" sz="1800" b="0" dirty="0" smtClean="0"/>
              <a:t>.</a:t>
            </a:r>
          </a:p>
          <a:p>
            <a:pPr algn="just" eaLnBrk="1" hangingPunct="1">
              <a:lnSpc>
                <a:spcPct val="150000"/>
              </a:lnSpc>
            </a:pPr>
            <a:endParaRPr lang="ro-RO" sz="1800" b="0" dirty="0" smtClean="0"/>
          </a:p>
          <a:p>
            <a:pPr algn="just" eaLnBrk="1" hangingPunct="1">
              <a:lnSpc>
                <a:spcPct val="150000"/>
              </a:lnSpc>
            </a:pPr>
            <a:r>
              <a:rPr lang="en-US" sz="1800" dirty="0" err="1" smtClean="0"/>
              <a:t>Exemplul</a:t>
            </a:r>
            <a:r>
              <a:rPr lang="en-US" sz="1800" dirty="0" smtClean="0"/>
              <a:t> personal</a:t>
            </a:r>
            <a:r>
              <a:rPr lang="ro-RO" sz="1800" dirty="0" smtClean="0"/>
              <a:t> al părinţilor şi cadrelor didactice </a:t>
            </a:r>
            <a:r>
              <a:rPr lang="ro-RO" sz="1800" b="0" dirty="0" smtClean="0"/>
              <a:t>este hotărâtor pentru înţelegerea importanţei acţiunilor noastre.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endParaRPr lang="ro-RO" sz="1800" dirty="0" smtClean="0"/>
          </a:p>
          <a:p>
            <a:pPr algn="just" eaLnBrk="1" hangingPunct="1">
              <a:lnSpc>
                <a:spcPct val="150000"/>
              </a:lnSpc>
            </a:pPr>
            <a:r>
              <a:rPr lang="ro-RO" sz="1800" b="0" dirty="0" smtClean="0"/>
              <a:t>Vrem să creem </a:t>
            </a:r>
            <a:r>
              <a:rPr lang="ro-RO" sz="1800" dirty="0" smtClean="0"/>
              <a:t>un curent al reciclării obiectelor de prisos.</a:t>
            </a:r>
            <a:endParaRPr lang="en-US" sz="1800" dirty="0" smtClean="0"/>
          </a:p>
        </p:txBody>
      </p:sp>
      <p:pic>
        <p:nvPicPr>
          <p:cNvPr id="7172" name="Picture 4" descr="eco green c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6215063"/>
            <a:ext cx="642938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o-RO" sz="3600" smtClean="0"/>
              <a:t>Asociaţia Ecologistă</a:t>
            </a:r>
            <a:r>
              <a:rPr lang="en-US" sz="3600" smtClean="0"/>
              <a:t> ECO GREEN CITY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1052513"/>
            <a:ext cx="6096000" cy="507365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o-RO" sz="2000" b="0" smtClean="0"/>
              <a:t> Vom colecta în special obiecte necesare în procesul de învăţământ: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o-RO" smtClean="0"/>
              <a:t>Aparate electronice (computere, componente de calculator, aparate foto, etc.</a:t>
            </a:r>
            <a:r>
              <a:rPr lang="en-US" smtClean="0"/>
              <a:t>)</a:t>
            </a:r>
            <a:endParaRPr lang="ro-RO" b="0" smtClean="0"/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o-RO" smtClean="0"/>
              <a:t>Rechizite, cărţi,  manuale şcolare </a:t>
            </a:r>
            <a:r>
              <a:rPr lang="ro-RO" b="0" smtClean="0"/>
              <a:t>(clasa a XI-a, clasa a XII-a), </a:t>
            </a:r>
            <a:r>
              <a:rPr lang="ro-RO" smtClean="0"/>
              <a:t>culegeri</a:t>
            </a:r>
            <a:endParaRPr lang="ro-RO" b="0" smtClean="0"/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o-RO" smtClean="0"/>
              <a:t>Jucării, jocuri</a:t>
            </a:r>
            <a:endParaRPr lang="en-US" smtClean="0"/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o-RO" smtClean="0"/>
              <a:t>Îmbrăcăminte în stare bună</a:t>
            </a:r>
            <a:endParaRPr lang="en-US" smtClean="0"/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mtClean="0"/>
              <a:t>Bani</a:t>
            </a:r>
            <a:endParaRPr lang="ro-RO" smtClean="0"/>
          </a:p>
        </p:txBody>
      </p:sp>
      <p:pic>
        <p:nvPicPr>
          <p:cNvPr id="8196" name="Picture 4" descr="eco green c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6215063"/>
            <a:ext cx="642938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o-RO" sz="3600" smtClean="0"/>
              <a:t>Asociaţia Ecologistă</a:t>
            </a:r>
            <a:r>
              <a:rPr lang="en-US" sz="3600" smtClean="0"/>
              <a:t> ECO GREEN CITY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908050"/>
            <a:ext cx="6096000" cy="521811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o-RO" sz="2000" b="0" smtClean="0"/>
              <a:t> </a:t>
            </a:r>
            <a:r>
              <a:rPr lang="ro-RO" sz="2000" u="sng" smtClean="0"/>
              <a:t>Desfăşurarea campaniei</a:t>
            </a:r>
          </a:p>
          <a:p>
            <a:pPr algn="just">
              <a:lnSpc>
                <a:spcPct val="150000"/>
              </a:lnSpc>
            </a:pPr>
            <a:r>
              <a:rPr lang="ro-RO" sz="2000" b="0" smtClean="0"/>
              <a:t>Instituţiile partenere vor forma grupe de elevi (voluntari), care  vor distribui fluturaşi în zonele de interes, la instituţii, etc.</a:t>
            </a:r>
          </a:p>
          <a:p>
            <a:pPr algn="just">
              <a:lnSpc>
                <a:spcPct val="150000"/>
              </a:lnSpc>
            </a:pPr>
            <a:r>
              <a:rPr lang="ro-RO" sz="2000" b="0" smtClean="0"/>
              <a:t>Ei vor explica:</a:t>
            </a:r>
          </a:p>
          <a:p>
            <a:pPr lvl="1" algn="just">
              <a:lnSpc>
                <a:spcPct val="150000"/>
              </a:lnSpc>
            </a:pPr>
            <a:r>
              <a:rPr lang="ro-RO" b="0" smtClean="0"/>
              <a:t> în ce constă campania; </a:t>
            </a:r>
          </a:p>
          <a:p>
            <a:pPr lvl="1" algn="just">
              <a:lnSpc>
                <a:spcPct val="150000"/>
              </a:lnSpc>
            </a:pPr>
            <a:r>
              <a:rPr lang="ro-RO" b="0" smtClean="0"/>
              <a:t>care sunt beneficiile </a:t>
            </a:r>
            <a:r>
              <a:rPr lang="ro-RO" smtClean="0"/>
              <a:t>voluntariatului;  </a:t>
            </a:r>
          </a:p>
          <a:p>
            <a:pPr lvl="1" algn="just">
              <a:lnSpc>
                <a:spcPct val="150000"/>
              </a:lnSpc>
            </a:pPr>
            <a:r>
              <a:rPr lang="ro-RO" b="0" smtClean="0"/>
              <a:t>unde sunt amplasate punctele de colectare;</a:t>
            </a:r>
          </a:p>
          <a:p>
            <a:pPr lvl="1" algn="just">
              <a:lnSpc>
                <a:spcPct val="150000"/>
              </a:lnSpc>
            </a:pPr>
            <a:r>
              <a:rPr lang="ro-RO" b="0" smtClean="0"/>
              <a:t>modul cum se predau obiectele; </a:t>
            </a:r>
          </a:p>
          <a:p>
            <a:pPr lvl="1" algn="just">
              <a:lnSpc>
                <a:spcPct val="150000"/>
              </a:lnSpc>
            </a:pPr>
            <a:r>
              <a:rPr lang="ro-RO" b="0" smtClean="0"/>
              <a:t>cine vor fi beneficiarii.</a:t>
            </a:r>
          </a:p>
        </p:txBody>
      </p:sp>
      <p:pic>
        <p:nvPicPr>
          <p:cNvPr id="9220" name="Picture 4" descr="eco green c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6215063"/>
            <a:ext cx="642938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o-RO" sz="3600" smtClean="0"/>
              <a:t>Asociaţia Ecologistă</a:t>
            </a:r>
            <a:r>
              <a:rPr lang="en-US" sz="3600" smtClean="0"/>
              <a:t> ECO GREEN CITY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908050"/>
            <a:ext cx="6096000" cy="521811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ro-RO" sz="2000" u="sng" smtClean="0"/>
              <a:t>Desfăşurarea campaniei:</a:t>
            </a:r>
          </a:p>
          <a:p>
            <a:pPr algn="just" eaLnBrk="1" hangingPunct="1">
              <a:lnSpc>
                <a:spcPct val="150000"/>
              </a:lnSpc>
            </a:pPr>
            <a:r>
              <a:rPr lang="ro-RO" sz="2000" b="0" smtClean="0"/>
              <a:t>Obiectele vor fi depuse la </a:t>
            </a:r>
            <a:r>
              <a:rPr lang="ro-RO" sz="2000" smtClean="0"/>
              <a:t>punctele de colectare special amenajate</a:t>
            </a:r>
            <a:r>
              <a:rPr lang="en-US" sz="2000" smtClean="0"/>
              <a:t> </a:t>
            </a:r>
            <a:r>
              <a:rPr lang="ro-RO" sz="2000" smtClean="0"/>
              <a:t>şi anunţate.</a:t>
            </a:r>
          </a:p>
          <a:p>
            <a:pPr algn="just" eaLnBrk="1" hangingPunct="1">
              <a:lnSpc>
                <a:spcPct val="150000"/>
              </a:lnSpc>
            </a:pPr>
            <a:r>
              <a:rPr lang="ro-RO" sz="2000" b="0" smtClean="0"/>
              <a:t>Partenerii vor stabili locaţiile şi echipele care vor coordona activitatea la aceste puncte, pe toată desfăşurarea campaniei.</a:t>
            </a:r>
          </a:p>
          <a:p>
            <a:pPr algn="just" eaLnBrk="1" hangingPunct="1">
              <a:lnSpc>
                <a:spcPct val="150000"/>
              </a:lnSpc>
            </a:pPr>
            <a:r>
              <a:rPr lang="ro-RO" sz="2000" b="0" smtClean="0"/>
              <a:t>La sfârşitul campaniei, obiectele colectate vor fi transportate </a:t>
            </a:r>
            <a:r>
              <a:rPr lang="en-US" sz="2000" b="0" smtClean="0"/>
              <a:t>la</a:t>
            </a:r>
            <a:r>
              <a:rPr lang="ro-RO" sz="2000" b="0" smtClean="0"/>
              <a:t> </a:t>
            </a:r>
            <a:r>
              <a:rPr lang="ro-RO" sz="2000" smtClean="0"/>
              <a:t>sediul central al campaniei (USAMV Iaşi), unde vor fi triate de către voluntari, pe categorii, ambalate şi etichetate.</a:t>
            </a:r>
          </a:p>
          <a:p>
            <a:pPr algn="just" eaLnBrk="1" hangingPunct="1">
              <a:lnSpc>
                <a:spcPct val="150000"/>
              </a:lnSpc>
            </a:pPr>
            <a:endParaRPr lang="en-US" sz="2000" b="0" smtClean="0"/>
          </a:p>
        </p:txBody>
      </p:sp>
      <p:pic>
        <p:nvPicPr>
          <p:cNvPr id="10244" name="Picture 4" descr="eco green c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6215063"/>
            <a:ext cx="642938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o-RO" sz="3600" smtClean="0"/>
              <a:t>Asociaţia Ecologistă</a:t>
            </a:r>
            <a:r>
              <a:rPr lang="en-US" sz="3600" smtClean="0"/>
              <a:t> ECO GREEN CITY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736" y="548680"/>
            <a:ext cx="6697439" cy="557748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ro-RO" sz="2000" u="sng" dirty="0" smtClean="0"/>
              <a:t>Beneficiarii campaniei:</a:t>
            </a:r>
          </a:p>
          <a:p>
            <a:pPr algn="just" eaLnBrk="1" hangingPunct="1">
              <a:lnSpc>
                <a:spcPct val="150000"/>
              </a:lnSpc>
            </a:pPr>
            <a:r>
              <a:rPr lang="ro-RO" sz="2000" b="0" dirty="0" smtClean="0"/>
              <a:t>Fiecare partener va selecţiona câte </a:t>
            </a:r>
            <a:r>
              <a:rPr lang="ro-RO" sz="2000" dirty="0" smtClean="0"/>
              <a:t>5 – 10  elevi / studenţi cu situaţie financiară precară, specificându-se nevoile lor imediate;</a:t>
            </a:r>
          </a:p>
          <a:p>
            <a:pPr algn="just" eaLnBrk="1" hangingPunct="1">
              <a:lnSpc>
                <a:spcPct val="150000"/>
              </a:lnSpc>
            </a:pPr>
            <a:r>
              <a:rPr lang="ro-RO" sz="2000" b="0" dirty="0" smtClean="0"/>
              <a:t>Sumele de bani vor fi împărţite în mod egal între parteneri. Beneficiarilor selectaţi li se va achita câte o factură (abonament transport, plata taxei de cazare/ o luna, etc</a:t>
            </a:r>
            <a:r>
              <a:rPr lang="en-US" sz="2000" b="0" dirty="0" smtClean="0"/>
              <a:t>)</a:t>
            </a:r>
            <a:r>
              <a:rPr lang="ro-RO" sz="2000" b="0" dirty="0" smtClean="0"/>
              <a:t>;</a:t>
            </a:r>
          </a:p>
          <a:p>
            <a:pPr algn="just" eaLnBrk="1" hangingPunct="1">
              <a:lnSpc>
                <a:spcPct val="150000"/>
              </a:lnSpc>
            </a:pPr>
            <a:r>
              <a:rPr lang="ro-RO" sz="2000" b="0" dirty="0" smtClean="0"/>
              <a:t>Obiectele care nu vor fi distribuite în cadrul parteneriatului, vor fi donate unor familii nevioaşe cu copii şcolari, selecţionaţi cu ajutorul Direcţiei de Asistenţă Comunitară Iaşi.</a:t>
            </a:r>
          </a:p>
          <a:p>
            <a:pPr algn="just" eaLnBrk="1" hangingPunct="1">
              <a:lnSpc>
                <a:spcPct val="150000"/>
              </a:lnSpc>
            </a:pPr>
            <a:endParaRPr lang="en-US" sz="2000" b="0" dirty="0" smtClean="0"/>
          </a:p>
        </p:txBody>
      </p:sp>
      <p:pic>
        <p:nvPicPr>
          <p:cNvPr id="11268" name="Picture 4" descr="eco green cit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6215063"/>
            <a:ext cx="642938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sed_reused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used_reused</Template>
  <TotalTime>1503</TotalTime>
  <Words>743</Words>
  <Application>Microsoft Office PowerPoint</Application>
  <PresentationFormat>On-screen Show (4:3)</PresentationFormat>
  <Paragraphs>100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used_reused</vt:lpstr>
      <vt:lpstr>Fii OM, nu arunca, DĂRUIEŞTE! </vt:lpstr>
      <vt:lpstr>Asociaţia Ecologistă ECO GREEN CITY</vt:lpstr>
      <vt:lpstr>Asociaţia Ecologistă ECO GREEN CITY</vt:lpstr>
      <vt:lpstr>Asociaţia Ecologistă ECO GREEN CITY</vt:lpstr>
      <vt:lpstr>Asociaţia Ecologistă ECO GREEN CITY</vt:lpstr>
      <vt:lpstr>Asociaţia Ecologistă ECO GREEN CITY</vt:lpstr>
      <vt:lpstr>Asociaţia Ecologistă ECO GREEN CITY</vt:lpstr>
      <vt:lpstr>Asociaţia Ecologistă ECO GREEN CITY</vt:lpstr>
      <vt:lpstr>Asociaţia Ecologistă ECO GREEN CITY</vt:lpstr>
      <vt:lpstr>Asociaţia Ecologistă ECO GREEN CITY</vt:lpstr>
      <vt:lpstr>Asociaţia Ecologistă ECO GREEN CITY</vt:lpstr>
      <vt:lpstr>Asociaţia Ecologistă ECO GREEN CITY</vt:lpstr>
      <vt:lpstr>Asociaţia Ecologistă ECO GREEN CITY</vt:lpstr>
    </vt:vector>
  </TitlesOfParts>
  <Company>Univ. Agronomica Iasi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Used Reused</dc:title>
  <dc:creator>User</dc:creator>
  <cp:lastModifiedBy>Administrator</cp:lastModifiedBy>
  <cp:revision>209</cp:revision>
  <dcterms:created xsi:type="dcterms:W3CDTF">2009-03-30T08:15:07Z</dcterms:created>
  <dcterms:modified xsi:type="dcterms:W3CDTF">2011-04-01T14:57:50Z</dcterms:modified>
</cp:coreProperties>
</file>